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1712" r:id="rId3"/>
    <p:sldId id="1221" r:id="rId5"/>
    <p:sldId id="1718" r:id="rId6"/>
    <p:sldId id="1735" r:id="rId7"/>
    <p:sldId id="1734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748" y="52"/>
      </p:cViewPr>
      <p:guideLst>
        <p:guide orient="horz" pos="2540"/>
        <p:guide pos="374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6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7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08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04520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圆角矩形 6"/>
          <p:cNvSpPr/>
          <p:nvPr/>
        </p:nvSpPr>
        <p:spPr>
          <a:xfrm>
            <a:off x="863600" y="4778375"/>
            <a:ext cx="171450" cy="3302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AutoShape 154"/>
          <p:cNvSpPr/>
          <p:nvPr/>
        </p:nvSpPr>
        <p:spPr>
          <a:xfrm>
            <a:off x="863600" y="4170045"/>
            <a:ext cx="1421130" cy="431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饮品、甜点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EP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-F-7D（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99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cxnSp>
        <p:nvCxnSpPr>
          <p:cNvPr id="11" name="直接箭头连接符 10"/>
          <p:cNvCxnSpPr>
            <a:stCxn id="45" idx="2"/>
          </p:cNvCxnSpPr>
          <p:nvPr/>
        </p:nvCxnSpPr>
        <p:spPr>
          <a:xfrm flipH="1">
            <a:off x="930275" y="4601845"/>
            <a:ext cx="643890" cy="1657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锦庭逸市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图片 1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3070" y="664845"/>
            <a:ext cx="11325860" cy="6158230"/>
          </a:xfrm>
          <a:prstGeom prst="rect">
            <a:avLst/>
          </a:prstGeom>
        </p:spPr>
      </p:pic>
      <p:sp>
        <p:nvSpPr>
          <p:cNvPr id="117" name="圆角矩形 116"/>
          <p:cNvSpPr/>
          <p:nvPr/>
        </p:nvSpPr>
        <p:spPr>
          <a:xfrm>
            <a:off x="4586605" y="3425825"/>
            <a:ext cx="626110" cy="41338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AutoShape 154"/>
          <p:cNvSpPr/>
          <p:nvPr/>
        </p:nvSpPr>
        <p:spPr>
          <a:xfrm>
            <a:off x="4369435" y="4264660"/>
            <a:ext cx="1597025" cy="431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t" anchorCtr="0" forceAA="0" compatLnSpc="1">
            <a:noAutofit/>
          </a:bodyPr>
          <a:lstStyle/>
          <a:p>
            <a:pPr lvl="0" algn="ctr" defTabSz="1276350"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简餐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  <a:p>
            <a:pPr lvl="0" algn="ctr" defTabSz="1276350">
              <a:buClrTx/>
              <a:buSzTx/>
              <a:buFontTx/>
            </a:pP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UM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-F-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157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m</a:t>
            </a:r>
            <a:r>
              <a:rPr lang="zh-CN" altLang="en-US" sz="1000" baseline="30000" dirty="0">
                <a:solidFill>
                  <a:schemeClr val="bg1"/>
                </a:solidFill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）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上夹层</a:t>
            </a:r>
            <a:endParaRPr lang="zh-CN" altLang="en-US" dirty="0"/>
          </a:p>
        </p:txBody>
      </p:sp>
      <p:cxnSp>
        <p:nvCxnSpPr>
          <p:cNvPr id="125" name="直接箭头连接符 124"/>
          <p:cNvCxnSpPr>
            <a:stCxn id="120" idx="0"/>
            <a:endCxn id="117" idx="2"/>
          </p:cNvCxnSpPr>
          <p:nvPr/>
        </p:nvCxnSpPr>
        <p:spPr>
          <a:xfrm flipH="1" flipV="1">
            <a:off x="4899660" y="3839210"/>
            <a:ext cx="268605" cy="425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>
                <a:sym typeface="+mn-ea"/>
              </a:rPr>
              <a:t>锦韵环香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" y="753110"/>
            <a:ext cx="11984990" cy="57378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648825" y="4295140"/>
            <a:ext cx="1705610" cy="2320290"/>
            <a:chOff x="15195" y="6764"/>
            <a:chExt cx="2686" cy="3654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95" y="6764"/>
              <a:ext cx="2687" cy="36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7" name="文本框 56"/>
            <p:cNvSpPr txBox="1"/>
            <p:nvPr/>
          </p:nvSpPr>
          <p:spPr>
            <a:xfrm>
              <a:off x="15195" y="6764"/>
              <a:ext cx="1858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G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59" name="圆角矩形 7"/>
          <p:cNvSpPr/>
          <p:nvPr/>
        </p:nvSpPr>
        <p:spPr>
          <a:xfrm>
            <a:off x="3009265" y="1412240"/>
            <a:ext cx="654050" cy="74549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圆角矩形 21"/>
          <p:cNvSpPr/>
          <p:nvPr/>
        </p:nvSpPr>
        <p:spPr>
          <a:xfrm>
            <a:off x="516890" y="1914525"/>
            <a:ext cx="1612900" cy="94043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饮品、甜点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FG-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F</a:t>
            </a:r>
            <a:r>
              <a:rPr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-4D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104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㎡）；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其中门店面积（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74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㎡），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外摆面积（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30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62" name="圆角矩形 23"/>
          <p:cNvSpPr/>
          <p:nvPr/>
        </p:nvSpPr>
        <p:spPr>
          <a:xfrm>
            <a:off x="2664460" y="4994910"/>
            <a:ext cx="1941195" cy="152146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餐饮集合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打包标段含FG-F-2D（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448</a:t>
            </a: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），FR-F-1D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(64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㎡）、GR-F-1D（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109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㎡），</a:t>
            </a:r>
            <a:r>
              <a:rPr lang="zh-CN" alt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共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计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621</a:t>
            </a:r>
            <a:r>
              <a:rPr lang="en-US" sz="1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baseline="300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。</a:t>
            </a: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endParaRPr lang="zh-CN" altLang="en-US" sz="1000" dirty="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63" name="直接箭头连接符 62"/>
          <p:cNvCxnSpPr>
            <a:endCxn id="59" idx="1"/>
          </p:cNvCxnSpPr>
          <p:nvPr/>
        </p:nvCxnSpPr>
        <p:spPr>
          <a:xfrm flipV="1">
            <a:off x="1951355" y="1784985"/>
            <a:ext cx="1057910" cy="29400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524750" y="4295140"/>
            <a:ext cx="1905000" cy="2315210"/>
            <a:chOff x="11850" y="6764"/>
            <a:chExt cx="3000" cy="3646"/>
          </a:xfrm>
        </p:grpSpPr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0" y="6764"/>
              <a:ext cx="3000" cy="36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6" name="文本框 65"/>
            <p:cNvSpPr txBox="1"/>
            <p:nvPr/>
          </p:nvSpPr>
          <p:spPr>
            <a:xfrm>
              <a:off x="11850" y="6764"/>
              <a:ext cx="1858" cy="4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F</a:t>
              </a:r>
              <a:r>
                <a:rPr lang="zh-CN" altLang="en-US" sz="12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指廊远机位</a:t>
              </a:r>
              <a:endPara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67" name="圆角矩形 44"/>
          <p:cNvSpPr/>
          <p:nvPr/>
        </p:nvSpPr>
        <p:spPr>
          <a:xfrm>
            <a:off x="8704580" y="4523105"/>
            <a:ext cx="299085" cy="61849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45"/>
          <p:cNvSpPr/>
          <p:nvPr/>
        </p:nvSpPr>
        <p:spPr>
          <a:xfrm>
            <a:off x="10742930" y="5956300"/>
            <a:ext cx="161925" cy="44132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794385" y="5617845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94385" y="1531620"/>
            <a:ext cx="1179830" cy="2755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1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指廊</a:t>
            </a:r>
            <a:endParaRPr lang="zh-CN" altLang="en-US" sz="1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697730" y="3376930"/>
            <a:ext cx="2438400" cy="2766060"/>
          </a:xfrm>
          <a:custGeom>
            <a:avLst/>
            <a:gdLst>
              <a:gd name="connsiteX0" fmla="*/ 1581 w 3840"/>
              <a:gd name="connsiteY0" fmla="*/ 1211 h 4356"/>
              <a:gd name="connsiteX1" fmla="*/ 2526 w 3840"/>
              <a:gd name="connsiteY1" fmla="*/ 1196 h 4356"/>
              <a:gd name="connsiteX2" fmla="*/ 2541 w 3840"/>
              <a:gd name="connsiteY2" fmla="*/ 0 h 4356"/>
              <a:gd name="connsiteX3" fmla="*/ 3825 w 3840"/>
              <a:gd name="connsiteY3" fmla="*/ 14 h 4356"/>
              <a:gd name="connsiteX4" fmla="*/ 3840 w 3840"/>
              <a:gd name="connsiteY4" fmla="*/ 989 h 4356"/>
              <a:gd name="connsiteX5" fmla="*/ 901 w 3840"/>
              <a:gd name="connsiteY5" fmla="*/ 4356 h 4356"/>
              <a:gd name="connsiteX6" fmla="*/ 0 w 3840"/>
              <a:gd name="connsiteY6" fmla="*/ 4342 h 4356"/>
              <a:gd name="connsiteX7" fmla="*/ 0 w 3840"/>
              <a:gd name="connsiteY7" fmla="*/ 3810 h 4356"/>
              <a:gd name="connsiteX8" fmla="*/ 990 w 3840"/>
              <a:gd name="connsiteY8" fmla="*/ 2702 h 4356"/>
              <a:gd name="connsiteX9" fmla="*/ 1610 w 3840"/>
              <a:gd name="connsiteY9" fmla="*/ 2067 h 4356"/>
              <a:gd name="connsiteX10" fmla="*/ 1581 w 3840"/>
              <a:gd name="connsiteY10" fmla="*/ 1211 h 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40" h="4356">
                <a:moveTo>
                  <a:pt x="1581" y="1211"/>
                </a:moveTo>
                <a:lnTo>
                  <a:pt x="2526" y="1196"/>
                </a:lnTo>
                <a:lnTo>
                  <a:pt x="2541" y="0"/>
                </a:lnTo>
                <a:lnTo>
                  <a:pt x="3825" y="14"/>
                </a:lnTo>
                <a:lnTo>
                  <a:pt x="3840" y="989"/>
                </a:lnTo>
                <a:lnTo>
                  <a:pt x="901" y="4356"/>
                </a:lnTo>
                <a:lnTo>
                  <a:pt x="0" y="4342"/>
                </a:lnTo>
                <a:lnTo>
                  <a:pt x="0" y="3810"/>
                </a:lnTo>
                <a:lnTo>
                  <a:pt x="990" y="2702"/>
                </a:lnTo>
                <a:lnTo>
                  <a:pt x="1610" y="2067"/>
                </a:lnTo>
                <a:lnTo>
                  <a:pt x="1581" y="121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69" name="直接箭头连接符 68"/>
          <p:cNvCxnSpPr>
            <a:stCxn id="62" idx="3"/>
            <a:endCxn id="67" idx="1"/>
          </p:cNvCxnSpPr>
          <p:nvPr/>
        </p:nvCxnSpPr>
        <p:spPr>
          <a:xfrm flipV="1">
            <a:off x="4605655" y="4832350"/>
            <a:ext cx="4098925" cy="92329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2" idx="3"/>
            <a:endCxn id="68" idx="1"/>
          </p:cNvCxnSpPr>
          <p:nvPr/>
        </p:nvCxnSpPr>
        <p:spPr>
          <a:xfrm>
            <a:off x="4605655" y="5755640"/>
            <a:ext cx="6137275" cy="42164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040" y="176530"/>
            <a:ext cx="4246245" cy="652526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4676775" y="176530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lvl="0" algn="ctr"/>
            <a:r>
              <a:rPr lang="en-US" altLang="zh-CN" dirty="0">
                <a:sym typeface="+mn-ea"/>
              </a:rPr>
              <a:t>E指廊</a:t>
            </a:r>
            <a:endParaRPr lang="en-US" altLang="zh-CN" dirty="0">
              <a:sym typeface="+mn-ea"/>
            </a:endParaRPr>
          </a:p>
        </p:txBody>
      </p:sp>
      <p:cxnSp>
        <p:nvCxnSpPr>
          <p:cNvPr id="26" name="直接箭头连接符 25"/>
          <p:cNvCxnSpPr>
            <a:stCxn id="37" idx="1"/>
            <a:endCxn id="4" idx="0"/>
          </p:cNvCxnSpPr>
          <p:nvPr/>
        </p:nvCxnSpPr>
        <p:spPr>
          <a:xfrm flipH="1">
            <a:off x="2225132" y="1252583"/>
            <a:ext cx="682261" cy="632316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弦形 22"/>
          <p:cNvSpPr/>
          <p:nvPr/>
        </p:nvSpPr>
        <p:spPr>
          <a:xfrm rot="6720000">
            <a:off x="2208530" y="1648460"/>
            <a:ext cx="349885" cy="338455"/>
          </a:xfrm>
          <a:prstGeom prst="chor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2907393" y="1100183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饮品、甜点、简餐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E-F-3D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118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2414905" y="1771015"/>
            <a:ext cx="125730" cy="1143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d连廊截图"/>
          <p:cNvPicPr>
            <a:picLocks noChangeAspect="1"/>
          </p:cNvPicPr>
          <p:nvPr/>
        </p:nvPicPr>
        <p:blipFill>
          <a:blip r:embed="rId1">
            <a:grayscl/>
            <a:lum bright="20001" contrast="-20000"/>
          </a:blip>
          <a:stretch>
            <a:fillRect/>
          </a:stretch>
        </p:blipFill>
        <p:spPr>
          <a:xfrm>
            <a:off x="787400" y="2339975"/>
            <a:ext cx="10617200" cy="3983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圆角矩形 1"/>
          <p:cNvSpPr/>
          <p:nvPr/>
        </p:nvSpPr>
        <p:spPr>
          <a:xfrm>
            <a:off x="6511925" y="5272405"/>
            <a:ext cx="727710" cy="2667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60045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spAutoFit/>
          </a:bodyPr>
          <a:lstStyle>
            <a:defPPr>
              <a:defRPr lang="zh-CN"/>
            </a:defPPr>
            <a:lvl1pPr lvl="0" algn="ctr">
              <a:buClrTx/>
              <a:buSzTx/>
              <a:buFontTx/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CD</a:t>
            </a:r>
            <a:r>
              <a:rPr lang="zh-CN" altLang="en-US" dirty="0"/>
              <a:t>连廊</a:t>
            </a:r>
            <a:endParaRPr lang="zh-CN" altLang="en-US" dirty="0"/>
          </a:p>
        </p:txBody>
      </p:sp>
      <p:sp>
        <p:nvSpPr>
          <p:cNvPr id="37" name="圆角矩形 36"/>
          <p:cNvSpPr/>
          <p:nvPr/>
        </p:nvSpPr>
        <p:spPr>
          <a:xfrm>
            <a:off x="6861175" y="3674745"/>
            <a:ext cx="1491615" cy="3048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简餐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  <a:p>
            <a:pPr indent="0" algn="ctr">
              <a:buNone/>
            </a:pP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CD-F-1D</a:t>
            </a:r>
            <a:r>
              <a:rPr 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175</a:t>
            </a:r>
            <a:r>
              <a:rPr 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m</a:t>
            </a:r>
            <a:r>
              <a:rPr lang="en-US" sz="1000" baseline="30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  <a:endParaRPr lang="zh-CN" altLang="en-US" sz="1000">
              <a:solidFill>
                <a:schemeClr val="bg1"/>
              </a:solidFill>
              <a:latin typeface="微软雅黑 Light" panose="020B0502040204020203" charset="-122"/>
              <a:ea typeface="微软雅黑 Light" panose="020B0502040204020203" charset="-122"/>
              <a:sym typeface="+mn-ea"/>
            </a:endParaRPr>
          </a:p>
        </p:txBody>
      </p:sp>
      <p:cxnSp>
        <p:nvCxnSpPr>
          <p:cNvPr id="4" name="直接箭头连接符 3"/>
          <p:cNvCxnSpPr>
            <a:stCxn id="37" idx="2"/>
            <a:endCxn id="2" idx="0"/>
          </p:cNvCxnSpPr>
          <p:nvPr/>
        </p:nvCxnSpPr>
        <p:spPr>
          <a:xfrm flipH="1">
            <a:off x="6875780" y="3979545"/>
            <a:ext cx="731520" cy="1292860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14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WPS 演示</Application>
  <PresentationFormat>宽屏</PresentationFormat>
  <Paragraphs>39</Paragraphs>
  <Slides>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黑体</vt:lpstr>
      <vt:lpstr>微软雅黑 Light</vt:lpstr>
      <vt:lpstr>Times New Roman</vt:lpstr>
      <vt:lpstr>Arial Unicode MS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李星泽</cp:lastModifiedBy>
  <cp:revision>362</cp:revision>
  <dcterms:created xsi:type="dcterms:W3CDTF">2021-06-29T12:38:00Z</dcterms:created>
  <dcterms:modified xsi:type="dcterms:W3CDTF">2023-04-23T07:55:02Z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